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73" r:id="rId3"/>
    <p:sldId id="257" r:id="rId4"/>
    <p:sldId id="266" r:id="rId5"/>
    <p:sldId id="274" r:id="rId6"/>
    <p:sldId id="271" r:id="rId7"/>
    <p:sldId id="275" r:id="rId8"/>
    <p:sldId id="267" r:id="rId9"/>
    <p:sldId id="268" r:id="rId10"/>
    <p:sldId id="269" r:id="rId11"/>
    <p:sldId id="270" r:id="rId12"/>
    <p:sldId id="272" r:id="rId13"/>
  </p:sldIdLst>
  <p:sldSz cx="17340263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1pPr>
    <a:lvl2pPr marL="0" marR="0" indent="3429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2pPr>
    <a:lvl3pPr marL="0" marR="0" indent="685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3pPr>
    <a:lvl4pPr marL="0" marR="0" indent="10287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4pPr>
    <a:lvl5pPr marL="0" marR="0" indent="1371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5pPr>
    <a:lvl6pPr marL="0" marR="0" indent="17145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6pPr>
    <a:lvl7pPr marL="0" marR="0" indent="20574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7pPr>
    <a:lvl8pPr marL="0" marR="0" indent="24003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8pPr>
    <a:lvl9pPr marL="0" marR="0" indent="2743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85F3C6-DB00-FC41-8725-4DC151B1A333}" v="271" dt="2023-06-01T21:31:17.110"/>
    <p1510:client id="{9180C2EE-E3B4-4E48-A6BF-8AAC16C08CA9}" v="634" dt="2023-06-01T22:22:30.788"/>
    <p1510:client id="{DD418D4A-EFAF-4E15-8C6C-E57C54F99810}" v="4" dt="2023-06-02T12:27:07.322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04"/>
  </p:normalViewPr>
  <p:slideViewPr>
    <p:cSldViewPr snapToGrid="0">
      <p:cViewPr varScale="1">
        <p:scale>
          <a:sx n="67" d="100"/>
          <a:sy n="67" d="100"/>
        </p:scale>
        <p:origin x="7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userId="S::urn:spo:anon#80ef38d1438efc9c5420e353dd2db1a83b21d4ecb97ba7c621778635b16fc3c7::" providerId="AD" clId="Web-{9180C2EE-E3B4-4E48-A6BF-8AAC16C08CA9}"/>
    <pc:docChg chg="addSld modSld">
      <pc:chgData name="Guest User" userId="S::urn:spo:anon#80ef38d1438efc9c5420e353dd2db1a83b21d4ecb97ba7c621778635b16fc3c7::" providerId="AD" clId="Web-{9180C2EE-E3B4-4E48-A6BF-8AAC16C08CA9}" dt="2023-06-01T22:22:30.788" v="370" actId="20577"/>
      <pc:docMkLst>
        <pc:docMk/>
      </pc:docMkLst>
      <pc:sldChg chg="modSp">
        <pc:chgData name="Guest User" userId="S::urn:spo:anon#80ef38d1438efc9c5420e353dd2db1a83b21d4ecb97ba7c621778635b16fc3c7::" providerId="AD" clId="Web-{9180C2EE-E3B4-4E48-A6BF-8AAC16C08CA9}" dt="2023-06-01T22:22:30.788" v="370" actId="20577"/>
        <pc:sldMkLst>
          <pc:docMk/>
          <pc:sldMk cId="0" sldId="265"/>
        </pc:sldMkLst>
        <pc:spChg chg="mod">
          <ac:chgData name="Guest User" userId="S::urn:spo:anon#80ef38d1438efc9c5420e353dd2db1a83b21d4ecb97ba7c621778635b16fc3c7::" providerId="AD" clId="Web-{9180C2EE-E3B4-4E48-A6BF-8AAC16C08CA9}" dt="2023-06-01T22:22:30.788" v="370" actId="20577"/>
          <ac:spMkLst>
            <pc:docMk/>
            <pc:sldMk cId="0" sldId="265"/>
            <ac:spMk id="260" creationId="{00000000-0000-0000-0000-000000000000}"/>
          </ac:spMkLst>
        </pc:spChg>
      </pc:sldChg>
      <pc:sldChg chg="addSp modSp new">
        <pc:chgData name="Guest User" userId="S::urn:spo:anon#80ef38d1438efc9c5420e353dd2db1a83b21d4ecb97ba7c621778635b16fc3c7::" providerId="AD" clId="Web-{9180C2EE-E3B4-4E48-A6BF-8AAC16C08CA9}" dt="2023-06-01T22:07:33.607" v="179" actId="20577"/>
        <pc:sldMkLst>
          <pc:docMk/>
          <pc:sldMk cId="1759356973" sldId="266"/>
        </pc:sldMkLst>
        <pc:spChg chg="mod">
          <ac:chgData name="Guest User" userId="S::urn:spo:anon#80ef38d1438efc9c5420e353dd2db1a83b21d4ecb97ba7c621778635b16fc3c7::" providerId="AD" clId="Web-{9180C2EE-E3B4-4E48-A6BF-8AAC16C08CA9}" dt="2023-06-01T22:02:58.576" v="38" actId="20577"/>
          <ac:spMkLst>
            <pc:docMk/>
            <pc:sldMk cId="1759356973" sldId="266"/>
            <ac:spMk id="2" creationId="{8737B1CC-2FFB-6728-866F-A606DA60A505}"/>
          </ac:spMkLst>
        </pc:spChg>
        <pc:spChg chg="add mod">
          <ac:chgData name="Guest User" userId="S::urn:spo:anon#80ef38d1438efc9c5420e353dd2db1a83b21d4ecb97ba7c621778635b16fc3c7::" providerId="AD" clId="Web-{9180C2EE-E3B4-4E48-A6BF-8AAC16C08CA9}" dt="2023-06-01T22:07:33.607" v="179" actId="20577"/>
          <ac:spMkLst>
            <pc:docMk/>
            <pc:sldMk cId="1759356973" sldId="266"/>
            <ac:spMk id="4" creationId="{D6B17220-D9E2-E6F0-64FA-A15C953887EA}"/>
          </ac:spMkLst>
        </pc:spChg>
        <pc:picChg chg="add mod">
          <ac:chgData name="Guest User" userId="S::urn:spo:anon#80ef38d1438efc9c5420e353dd2db1a83b21d4ecb97ba7c621778635b16fc3c7::" providerId="AD" clId="Web-{9180C2EE-E3B4-4E48-A6BF-8AAC16C08CA9}" dt="2023-06-01T22:06:06.260" v="65" actId="14100"/>
          <ac:picMkLst>
            <pc:docMk/>
            <pc:sldMk cId="1759356973" sldId="266"/>
            <ac:picMk id="3" creationId="{882B3A07-B155-7D09-1004-00DA351D6AA7}"/>
          </ac:picMkLst>
        </pc:picChg>
      </pc:sldChg>
      <pc:sldChg chg="addSp delSp modSp add replId">
        <pc:chgData name="Guest User" userId="S::urn:spo:anon#80ef38d1438efc9c5420e353dd2db1a83b21d4ecb97ba7c621778635b16fc3c7::" providerId="AD" clId="Web-{9180C2EE-E3B4-4E48-A6BF-8AAC16C08CA9}" dt="2023-06-01T22:12:10.498" v="360" actId="1076"/>
        <pc:sldMkLst>
          <pc:docMk/>
          <pc:sldMk cId="2319428342" sldId="267"/>
        </pc:sldMkLst>
        <pc:spChg chg="mod">
          <ac:chgData name="Guest User" userId="S::urn:spo:anon#80ef38d1438efc9c5420e353dd2db1a83b21d4ecb97ba7c621778635b16fc3c7::" providerId="AD" clId="Web-{9180C2EE-E3B4-4E48-A6BF-8AAC16C08CA9}" dt="2023-06-01T22:07:48.716" v="189" actId="20577"/>
          <ac:spMkLst>
            <pc:docMk/>
            <pc:sldMk cId="2319428342" sldId="267"/>
            <ac:spMk id="2" creationId="{8737B1CC-2FFB-6728-866F-A606DA60A505}"/>
          </ac:spMkLst>
        </pc:spChg>
        <pc:spChg chg="mod">
          <ac:chgData name="Guest User" userId="S::urn:spo:anon#80ef38d1438efc9c5420e353dd2db1a83b21d4ecb97ba7c621778635b16fc3c7::" providerId="AD" clId="Web-{9180C2EE-E3B4-4E48-A6BF-8AAC16C08CA9}" dt="2023-06-01T22:12:10.498" v="360" actId="1076"/>
          <ac:spMkLst>
            <pc:docMk/>
            <pc:sldMk cId="2319428342" sldId="267"/>
            <ac:spMk id="4" creationId="{D6B17220-D9E2-E6F0-64FA-A15C953887EA}"/>
          </ac:spMkLst>
        </pc:spChg>
        <pc:picChg chg="del">
          <ac:chgData name="Guest User" userId="S::urn:spo:anon#80ef38d1438efc9c5420e353dd2db1a83b21d4ecb97ba7c621778635b16fc3c7::" providerId="AD" clId="Web-{9180C2EE-E3B4-4E48-A6BF-8AAC16C08CA9}" dt="2023-06-01T22:08:25.124" v="216"/>
          <ac:picMkLst>
            <pc:docMk/>
            <pc:sldMk cId="2319428342" sldId="267"/>
            <ac:picMk id="3" creationId="{882B3A07-B155-7D09-1004-00DA351D6AA7}"/>
          </ac:picMkLst>
        </pc:picChg>
        <pc:picChg chg="add mod">
          <ac:chgData name="Guest User" userId="S::urn:spo:anon#80ef38d1438efc9c5420e353dd2db1a83b21d4ecb97ba7c621778635b16fc3c7::" providerId="AD" clId="Web-{9180C2EE-E3B4-4E48-A6BF-8AAC16C08CA9}" dt="2023-06-01T22:10:51.508" v="276" actId="14100"/>
          <ac:picMkLst>
            <pc:docMk/>
            <pc:sldMk cId="2319428342" sldId="267"/>
            <ac:picMk id="5" creationId="{59CD879C-EE3D-76FF-C6D7-AA5D91FF245F}"/>
          </ac:picMkLst>
        </pc:picChg>
      </pc:sldChg>
    </pc:docChg>
  </pc:docChgLst>
  <pc:docChgLst>
    <pc:chgData name="Guest User" userId="S::urn:spo:anon#80ef38d1438efc9c5420e353dd2db1a83b21d4ecb97ba7c621778635b16fc3c7::" providerId="AD" clId="Web-{DD418D4A-EFAF-4E15-8C6C-E57C54F99810}"/>
    <pc:docChg chg="modSld">
      <pc:chgData name="Guest User" userId="S::urn:spo:anon#80ef38d1438efc9c5420e353dd2db1a83b21d4ecb97ba7c621778635b16fc3c7::" providerId="AD" clId="Web-{DD418D4A-EFAF-4E15-8C6C-E57C54F99810}" dt="2023-06-02T12:27:07.322" v="1" actId="20577"/>
      <pc:docMkLst>
        <pc:docMk/>
      </pc:docMkLst>
      <pc:sldChg chg="modSp">
        <pc:chgData name="Guest User" userId="S::urn:spo:anon#80ef38d1438efc9c5420e353dd2db1a83b21d4ecb97ba7c621778635b16fc3c7::" providerId="AD" clId="Web-{DD418D4A-EFAF-4E15-8C6C-E57C54F99810}" dt="2023-06-02T12:27:07.322" v="1" actId="20577"/>
        <pc:sldMkLst>
          <pc:docMk/>
          <pc:sldMk cId="0" sldId="257"/>
        </pc:sldMkLst>
        <pc:spChg chg="mod">
          <ac:chgData name="Guest User" userId="S::urn:spo:anon#80ef38d1438efc9c5420e353dd2db1a83b21d4ecb97ba7c621778635b16fc3c7::" providerId="AD" clId="Web-{DD418D4A-EFAF-4E15-8C6C-E57C54F99810}" dt="2023-06-02T12:27:07.322" v="1" actId="20577"/>
          <ac:spMkLst>
            <pc:docMk/>
            <pc:sldMk cId="0" sldId="257"/>
            <ac:spMk id="182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25.png>
</file>

<file path=ppt/media/image3.png>
</file>

<file path=ppt/media/image4.png>
</file>

<file path=ppt/media/image5.png>
</file>

<file path=ppt/media/image6.pn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"/>
          <p:cNvSpPr/>
          <p:nvPr/>
        </p:nvSpPr>
        <p:spPr>
          <a:xfrm>
            <a:off x="762023" y="3683001"/>
            <a:ext cx="15834857" cy="3"/>
          </a:xfrm>
          <a:prstGeom prst="line">
            <a:avLst/>
          </a:prstGeom>
          <a:ln w="38100" cap="rnd">
            <a:solidFill>
              <a:srgbClr val="A4354C"/>
            </a:solidFill>
            <a:custDash>
              <a:ds d="100000" sp="200000"/>
            </a:custDash>
          </a:ln>
        </p:spPr>
        <p:txBody>
          <a:bodyPr lIns="67735" tIns="67735" rIns="67735" bIns="67735" anchor="ctr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762024" y="571500"/>
            <a:ext cx="15816216" cy="337577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6134"/>
            </a:lvl1pPr>
          </a:lstStyle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62024" y="3898900"/>
            <a:ext cx="15816216" cy="3263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4" name="LogoFisica_2019.png" descr="LogoFisica_201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8297" y="7017400"/>
            <a:ext cx="2104112" cy="1578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LogoInfnTransparent.png" descr="LogoInfnTranspar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9824" y="7313387"/>
            <a:ext cx="3435513" cy="1854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droppedImage.tiff" descr="droppedImage.tiff"/>
          <p:cNvPicPr>
            <a:picLocks noChangeAspect="1"/>
          </p:cNvPicPr>
          <p:nvPr/>
        </p:nvPicPr>
        <p:blipFill>
          <a:blip r:embed="rId4"/>
          <a:srcRect b="10000"/>
          <a:stretch>
            <a:fillRect/>
          </a:stretch>
        </p:blipFill>
        <p:spPr>
          <a:xfrm>
            <a:off x="5469634" y="7086600"/>
            <a:ext cx="3362412" cy="2171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" name="droppedImage.pdf" descr="droppedImage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849" y="7145024"/>
            <a:ext cx="3713613" cy="2149152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UNIVERSITÀ  DI PAVIA"/>
          <p:cNvSpPr txBox="1"/>
          <p:nvPr/>
        </p:nvSpPr>
        <p:spPr>
          <a:xfrm>
            <a:off x="13932118" y="8479618"/>
            <a:ext cx="2418635" cy="9985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67735" tIns="67735" rIns="67735" bIns="67735" anchor="ctr">
            <a:spAutoFit/>
          </a:bodyPr>
          <a:lstStyle/>
          <a:p>
            <a:pPr algn="ctr">
              <a:defRPr sz="2100" spc="21">
                <a:solidFill>
                  <a:srgbClr val="A4354C"/>
                </a:solidFill>
              </a:defRPr>
            </a:pPr>
            <a:r>
              <a:rPr sz="2800"/>
              <a:t>UNIVERSITÀ </a:t>
            </a:r>
            <a:br>
              <a:rPr sz="2800"/>
            </a:br>
            <a:r>
              <a:rPr sz="2800"/>
              <a:t>DI PAVIA</a:t>
            </a:r>
          </a:p>
        </p:txBody>
      </p:sp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36722" y="9189157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567216" y="9185370"/>
            <a:ext cx="750205" cy="738792"/>
          </a:xfrm>
          <a:prstGeom prst="rect">
            <a:avLst/>
          </a:prstGeom>
        </p:spPr>
        <p:txBody>
          <a:bodyPr/>
          <a:lstStyle>
            <a:lvl1pPr algn="ctr">
              <a:defRPr sz="4134">
                <a:solidFill>
                  <a:srgbClr val="000000"/>
                </a:solidFill>
                <a:latin typeface="Optima"/>
                <a:ea typeface="Optima"/>
                <a:cs typeface="Optima"/>
                <a:sym typeface="Optim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Line"/>
          <p:cNvSpPr/>
          <p:nvPr/>
        </p:nvSpPr>
        <p:spPr>
          <a:xfrm>
            <a:off x="338411" y="812520"/>
            <a:ext cx="16612347" cy="1"/>
          </a:xfrm>
          <a:prstGeom prst="line">
            <a:avLst/>
          </a:prstGeom>
          <a:ln w="38160">
            <a:solidFill>
              <a:srgbClr val="3465A4"/>
            </a:solidFill>
            <a:miter/>
          </a:ln>
        </p:spPr>
        <p:txBody>
          <a:bodyPr lIns="60961" rIns="60961"/>
          <a:lstStyle/>
          <a:p>
            <a:pPr defTabSz="1219261">
              <a:spcBef>
                <a:spcPts val="0"/>
              </a:spcBef>
              <a:defRPr sz="1800" spc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</p:txBody>
      </p:sp>
      <p:pic>
        <p:nvPicPr>
          <p:cNvPr id="118" name="image6.png" descr="image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04" y="9214920"/>
            <a:ext cx="1966141" cy="502561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575484" y="9017268"/>
            <a:ext cx="739944" cy="728531"/>
          </a:xfrm>
          <a:prstGeom prst="rect">
            <a:avLst/>
          </a:prstGeom>
        </p:spPr>
        <p:txBody>
          <a:bodyPr lIns="45719" tIns="45719" rIns="45719" bIns="45719" anchor="ctr"/>
          <a:lstStyle>
            <a:lvl1pPr defTabSz="1219261">
              <a:defRPr sz="4134">
                <a:solidFill>
                  <a:srgbClr val="000000"/>
                </a:solidFill>
                <a:latin typeface="Optima"/>
                <a:ea typeface="Optima"/>
                <a:cs typeface="Optima"/>
                <a:sym typeface="Optim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Text"/>
          <p:cNvSpPr txBox="1">
            <a:spLocks noGrp="1"/>
          </p:cNvSpPr>
          <p:nvPr>
            <p:ph type="title"/>
          </p:nvPr>
        </p:nvSpPr>
        <p:spPr>
          <a:xfrm>
            <a:off x="762024" y="571500"/>
            <a:ext cx="15816216" cy="5181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6134">
                <a:solidFill>
                  <a:srgbClr val="B2284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29940" y="9189157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ine"/>
          <p:cNvSpPr/>
          <p:nvPr/>
        </p:nvSpPr>
        <p:spPr>
          <a:xfrm>
            <a:off x="762024" y="1574800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3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B2284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805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678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Line"/>
          <p:cNvSpPr/>
          <p:nvPr/>
        </p:nvSpPr>
        <p:spPr>
          <a:xfrm>
            <a:off x="762024" y="1574800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5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B2284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805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Line"/>
          <p:cNvSpPr/>
          <p:nvPr/>
        </p:nvSpPr>
        <p:spPr>
          <a:xfrm>
            <a:off x="762024" y="1574800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B2284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6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805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"/>
          <p:cNvSpPr>
            <a:spLocks noGrp="1"/>
          </p:cNvSpPr>
          <p:nvPr>
            <p:ph type="body" sz="half" idx="21"/>
          </p:nvPr>
        </p:nvSpPr>
        <p:spPr>
          <a:xfrm>
            <a:off x="0" y="5422900"/>
            <a:ext cx="17340263" cy="36068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 Bold"/>
                <a:sym typeface="DIN Alternate Bold"/>
              </a:defRPr>
            </a:lvl1pPr>
          </a:lstStyle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7" name="Line"/>
          <p:cNvSpPr/>
          <p:nvPr/>
        </p:nvSpPr>
        <p:spPr>
          <a:xfrm flipV="1">
            <a:off x="762023" y="7619996"/>
            <a:ext cx="1583315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67735" tIns="67735" rIns="67735" bIns="67735" anchor="ctr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28" name="Title Text"/>
          <p:cNvSpPr txBox="1">
            <a:spLocks noGrp="1"/>
          </p:cNvSpPr>
          <p:nvPr>
            <p:ph type="title"/>
          </p:nvPr>
        </p:nvSpPr>
        <p:spPr>
          <a:xfrm>
            <a:off x="762024" y="5562600"/>
            <a:ext cx="15816216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6134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24" y="7670800"/>
            <a:ext cx="15816216" cy="1231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42004" y="9194800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 txBox="1">
            <a:spLocks noGrp="1"/>
          </p:cNvSpPr>
          <p:nvPr>
            <p:ph type="title"/>
          </p:nvPr>
        </p:nvSpPr>
        <p:spPr>
          <a:xfrm>
            <a:off x="762024" y="571500"/>
            <a:ext cx="15816216" cy="5181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6134"/>
            </a:lvl1pPr>
          </a:lstStyle>
          <a:p>
            <a:r>
              <a:t>Title Text</a:t>
            </a:r>
          </a:p>
        </p:txBody>
      </p:sp>
      <p:sp>
        <p:nvSpPr>
          <p:cNvPr id="3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29940" y="9189157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Line"/>
          <p:cNvSpPr/>
          <p:nvPr/>
        </p:nvSpPr>
        <p:spPr>
          <a:xfrm>
            <a:off x="762024" y="1574800"/>
            <a:ext cx="15816216" cy="0"/>
          </a:xfrm>
          <a:prstGeom prst="line">
            <a:avLst/>
          </a:prstGeom>
          <a:ln w="38100" cap="rnd">
            <a:solidFill>
              <a:srgbClr val="A4354C"/>
            </a:solidFill>
            <a:custDash>
              <a:ds d="100000" sp="200000"/>
            </a:custDash>
          </a:ln>
        </p:spPr>
        <p:txBody>
          <a:bodyPr lIns="67735" tIns="67735" rIns="67735" bIns="67735" anchor="ctr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5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6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ype a quote here."/>
          <p:cNvSpPr txBox="1">
            <a:spLocks noGrp="1"/>
          </p:cNvSpPr>
          <p:nvPr>
            <p:ph type="body" sz="quarter" idx="21"/>
          </p:nvPr>
        </p:nvSpPr>
        <p:spPr>
          <a:xfrm>
            <a:off x="2590879" y="3870537"/>
            <a:ext cx="13987361" cy="1087477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2133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65" name="-Johnny Appleseed"/>
          <p:cNvSpPr txBox="1">
            <a:spLocks noGrp="1"/>
          </p:cNvSpPr>
          <p:nvPr>
            <p:ph type="body" sz="quarter" idx="22"/>
          </p:nvPr>
        </p:nvSpPr>
        <p:spPr>
          <a:xfrm>
            <a:off x="2590879" y="7772400"/>
            <a:ext cx="13987361" cy="84619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2133"/>
              </a:spcBef>
              <a:buSzTx/>
              <a:buFontTx/>
              <a:buNone/>
              <a:defRPr sz="6400" i="1">
                <a:solidFill>
                  <a:srgbClr val="6B6D6D"/>
                </a:solidFill>
              </a:defRPr>
            </a:lvl1pPr>
          </a:lstStyle>
          <a:p>
            <a:r>
              <a:t>-Johnny Appleseed</a:t>
            </a:r>
          </a:p>
        </p:txBody>
      </p:sp>
      <p:sp>
        <p:nvSpPr>
          <p:cNvPr id="66" name="“"/>
          <p:cNvSpPr txBox="1"/>
          <p:nvPr/>
        </p:nvSpPr>
        <p:spPr>
          <a:xfrm>
            <a:off x="677354" y="1771650"/>
            <a:ext cx="2263845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67735" tIns="67735" rIns="67735" bIns="67735" anchor="ctr"/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1000" b="1" spc="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r>
              <a:rPr sz="28001"/>
              <a:t>“</a:t>
            </a:r>
          </a:p>
        </p:txBody>
      </p:sp>
      <p:sp>
        <p:nvSpPr>
          <p:cNvPr id="6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26716" y="9194800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678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ario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678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2" name="Some explanations here and here and some more explanation and what about more explanations"/>
          <p:cNvSpPr txBox="1">
            <a:spLocks noGrp="1"/>
          </p:cNvSpPr>
          <p:nvPr>
            <p:ph type="body" sz="quarter" idx="21"/>
          </p:nvPr>
        </p:nvSpPr>
        <p:spPr>
          <a:xfrm>
            <a:off x="10737648" y="1854783"/>
            <a:ext cx="5827165" cy="4042517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>
              <a:spcBef>
                <a:spcPts val="1867"/>
              </a:spcBef>
              <a:buSzTx/>
              <a:buFontTx/>
              <a:buNone/>
              <a:defRPr spc="43"/>
            </a:lvl1pPr>
          </a:lstStyle>
          <a:p>
            <a:r>
              <a:t>Some explanations here and here and some more explanation and what about more explanations</a:t>
            </a:r>
          </a:p>
        </p:txBody>
      </p:sp>
      <p:sp>
        <p:nvSpPr>
          <p:cNvPr id="83" name="Image"/>
          <p:cNvSpPr>
            <a:spLocks noGrp="1"/>
          </p:cNvSpPr>
          <p:nvPr>
            <p:ph type="pic" sz="half" idx="22"/>
          </p:nvPr>
        </p:nvSpPr>
        <p:spPr>
          <a:xfrm>
            <a:off x="765066" y="2000060"/>
            <a:ext cx="9413956" cy="488334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4" name="The Q-x Plane"/>
          <p:cNvSpPr>
            <a:spLocks noGrp="1"/>
          </p:cNvSpPr>
          <p:nvPr>
            <p:ph type="body" sz="half" idx="23"/>
          </p:nvPr>
        </p:nvSpPr>
        <p:spPr>
          <a:xfrm>
            <a:off x="762024" y="5778500"/>
            <a:ext cx="15816216" cy="3375770"/>
          </a:xfrm>
          <a:prstGeom prst="rect">
            <a:avLst/>
          </a:prstGeom>
        </p:spPr>
        <p:txBody>
          <a:bodyPr anchor="b"/>
          <a:lstStyle>
            <a:lvl1pPr marL="0" indent="0" algn="r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z="16134" cap="all">
                <a:solidFill>
                  <a:srgbClr val="A4354C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t>The Q-x Plane</a:t>
            </a:r>
          </a:p>
        </p:txBody>
      </p:sp>
      <p:sp>
        <p:nvSpPr>
          <p:cNvPr id="8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6" name="arXiv:1901.1234"/>
          <p:cNvSpPr txBox="1">
            <a:spLocks noGrp="1"/>
          </p:cNvSpPr>
          <p:nvPr>
            <p:ph type="body" sz="quarter" idx="24"/>
          </p:nvPr>
        </p:nvSpPr>
        <p:spPr>
          <a:xfrm>
            <a:off x="13533600" y="5742834"/>
            <a:ext cx="2834109" cy="553934"/>
          </a:xfrm>
          <a:prstGeom prst="rect">
            <a:avLst/>
          </a:prstGeom>
        </p:spPr>
        <p:txBody>
          <a:bodyPr wrap="none" anchor="ctr">
            <a:spAutoFit/>
          </a:bodyPr>
          <a:lstStyle>
            <a:lvl1pPr marL="0" indent="0">
              <a:buSzTx/>
              <a:buFontTx/>
              <a:buNone/>
              <a:defRPr sz="2933" i="1"/>
            </a:lvl1pPr>
          </a:lstStyle>
          <a:p>
            <a:r>
              <a:t>arXiv:1901.1234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Line"/>
          <p:cNvSpPr/>
          <p:nvPr/>
        </p:nvSpPr>
        <p:spPr>
          <a:xfrm>
            <a:off x="338411" y="812520"/>
            <a:ext cx="16612347" cy="1"/>
          </a:xfrm>
          <a:prstGeom prst="line">
            <a:avLst/>
          </a:prstGeom>
          <a:ln w="38160">
            <a:solidFill>
              <a:srgbClr val="3465A4"/>
            </a:solidFill>
            <a:miter/>
          </a:ln>
        </p:spPr>
        <p:txBody>
          <a:bodyPr lIns="60961" rIns="60961"/>
          <a:lstStyle/>
          <a:p>
            <a:pPr defTabSz="1219261">
              <a:spcBef>
                <a:spcPts val="0"/>
              </a:spcBef>
              <a:defRPr sz="1800" spc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</p:txBody>
      </p:sp>
      <p:pic>
        <p:nvPicPr>
          <p:cNvPr id="94" name="image6.png" descr="image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04" y="9214920"/>
            <a:ext cx="1966141" cy="502561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575484" y="9017268"/>
            <a:ext cx="739944" cy="728531"/>
          </a:xfrm>
          <a:prstGeom prst="rect">
            <a:avLst/>
          </a:prstGeom>
        </p:spPr>
        <p:txBody>
          <a:bodyPr lIns="45719" tIns="45719" rIns="45719" bIns="45719" anchor="ctr"/>
          <a:lstStyle>
            <a:lvl1pPr defTabSz="1219261">
              <a:defRPr sz="4134">
                <a:solidFill>
                  <a:srgbClr val="000000"/>
                </a:solidFill>
                <a:latin typeface="Optima"/>
                <a:ea typeface="Optima"/>
                <a:cs typeface="Optima"/>
                <a:sym typeface="Optim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Line"/>
          <p:cNvSpPr/>
          <p:nvPr/>
        </p:nvSpPr>
        <p:spPr>
          <a:xfrm>
            <a:off x="338411" y="812520"/>
            <a:ext cx="16612347" cy="1"/>
          </a:xfrm>
          <a:prstGeom prst="line">
            <a:avLst/>
          </a:prstGeom>
          <a:ln w="38160">
            <a:solidFill>
              <a:srgbClr val="3465A4"/>
            </a:solidFill>
            <a:miter/>
          </a:ln>
        </p:spPr>
        <p:txBody>
          <a:bodyPr lIns="60961" rIns="60961"/>
          <a:lstStyle/>
          <a:p>
            <a:pPr defTabSz="1219261">
              <a:spcBef>
                <a:spcPts val="0"/>
              </a:spcBef>
              <a:defRPr sz="1800" spc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575484" y="9017268"/>
            <a:ext cx="739944" cy="728531"/>
          </a:xfrm>
          <a:prstGeom prst="rect">
            <a:avLst/>
          </a:prstGeom>
        </p:spPr>
        <p:txBody>
          <a:bodyPr lIns="45719" tIns="45719" rIns="45719" bIns="45719" anchor="ctr"/>
          <a:lstStyle>
            <a:lvl1pPr defTabSz="1219261">
              <a:defRPr sz="4134">
                <a:solidFill>
                  <a:srgbClr val="000000"/>
                </a:solidFill>
                <a:latin typeface="Optima"/>
                <a:ea typeface="Optima"/>
                <a:cs typeface="Optima"/>
                <a:sym typeface="Optim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762024" y="723900"/>
            <a:ext cx="15816216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80500"/>
            <a:ext cx="613951" cy="67723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z="3734" spc="0">
                <a:solidFill>
                  <a:srgbClr val="747676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762024" y="1803400"/>
            <a:ext cx="15816216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transition spd="med"/>
  <p:txStyles>
    <p:titleStyle>
      <a:lvl1pPr marL="0" marR="0" indent="0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1pPr>
      <a:lvl2pPr marL="0" marR="0" indent="457223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2pPr>
      <a:lvl3pPr marL="0" marR="0" indent="914446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3pPr>
      <a:lvl4pPr marL="0" marR="0" indent="1371669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4pPr>
      <a:lvl5pPr marL="0" marR="0" indent="1828891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5pPr>
      <a:lvl6pPr marL="0" marR="0" indent="2286114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6pPr>
      <a:lvl7pPr marL="0" marR="0" indent="2743337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7pPr>
      <a:lvl8pPr marL="0" marR="0" indent="3200560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8pPr>
      <a:lvl9pPr marL="0" marR="0" indent="3657783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9pPr>
    </p:titleStyle>
    <p:bodyStyle>
      <a:lvl1pPr marL="626565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1pPr>
      <a:lvl2pPr marL="1253129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2pPr>
      <a:lvl3pPr marL="1879694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3pPr>
      <a:lvl4pPr marL="2506259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4pPr>
      <a:lvl5pPr marL="3132823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5pPr>
      <a:lvl6pPr marL="3759388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6pPr>
      <a:lvl7pPr marL="4385953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7pPr>
      <a:lvl8pPr marL="5012517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8pPr>
      <a:lvl9pPr marL="5639082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9pPr>
    </p:bodyStyle>
    <p:otherStyle>
      <a:lvl1pPr marL="0" marR="0" indent="0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304815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609630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914446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1219261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1524076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1828891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2133707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2438522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 descr="Image">
            <a:extLst>
              <a:ext uri="{FF2B5EF4-FFF2-40B4-BE49-F238E27FC236}">
                <a16:creationId xmlns:a16="http://schemas.microsoft.com/office/drawing/2014/main" id="{88F70C7B-7597-D2D1-4F27-01BC1CEBD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0870" y="-1213743"/>
            <a:ext cx="17742001" cy="133065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0870" y="-1776451"/>
            <a:ext cx="17742001" cy="13306502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The 2022 CFNS…"/>
          <p:cNvSpPr txBox="1">
            <a:spLocks noGrp="1"/>
          </p:cNvSpPr>
          <p:nvPr>
            <p:ph type="title"/>
          </p:nvPr>
        </p:nvSpPr>
        <p:spPr>
          <a:xfrm>
            <a:off x="2368447" y="532495"/>
            <a:ext cx="14821915" cy="721788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414547">
              <a:lnSpc>
                <a:spcPts val="21201"/>
              </a:lnSpc>
              <a:spcBef>
                <a:spcPts val="2667"/>
              </a:spcBef>
              <a:defRPr sz="11220" b="1" cap="none">
                <a:solidFill>
                  <a:srgbClr val="FAE23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lang="en-US" b="0" dirty="0">
                <a:latin typeface="+mn-lt"/>
                <a:ea typeface="+mn-ea"/>
                <a:cs typeface="+mn-cs"/>
                <a:sym typeface="DIN Condensed Bold"/>
              </a:rPr>
              <a:t>3D structure of the nucleon in </a:t>
            </a:r>
            <a:br>
              <a:rPr lang="en-US" b="0" dirty="0">
                <a:latin typeface="+mn-lt"/>
                <a:ea typeface="+mn-ea"/>
                <a:cs typeface="+mn-cs"/>
                <a:sym typeface="DIN Condensed Bold"/>
              </a:rPr>
            </a:br>
            <a:r>
              <a:rPr lang="en-US" b="0" dirty="0">
                <a:latin typeface="+mn-lt"/>
                <a:ea typeface="+mn-ea"/>
                <a:cs typeface="+mn-cs"/>
                <a:sym typeface="DIN Condensed Bold"/>
              </a:rPr>
              <a:t>the momentum space and  </a:t>
            </a:r>
            <a:br>
              <a:rPr lang="en-US" b="0" dirty="0">
                <a:latin typeface="+mn-lt"/>
                <a:ea typeface="+mn-ea"/>
                <a:cs typeface="+mn-cs"/>
                <a:sym typeface="DIN Condensed Bold"/>
              </a:rPr>
            </a:br>
            <a:r>
              <a:rPr lang="en-US" b="0" dirty="0">
                <a:latin typeface="+mn-lt"/>
                <a:ea typeface="+mn-ea"/>
                <a:cs typeface="+mn-cs"/>
                <a:sym typeface="DIN Condensed Bold"/>
              </a:rPr>
              <a:t>  the Electron-Ion Collider</a:t>
            </a:r>
            <a:endParaRPr b="0" dirty="0">
              <a:latin typeface="+mn-lt"/>
              <a:ea typeface="+mn-ea"/>
              <a:cs typeface="+mn-cs"/>
              <a:sym typeface="DIN Condensed Bold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Semi inclusive deep inelastic scattering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10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892272-A67A-E002-CFCD-6901269AF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610" y="2286937"/>
            <a:ext cx="5635288" cy="39939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943262-0AEC-A882-C632-4AE8629BC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610" y="5847726"/>
            <a:ext cx="9180325" cy="16189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93A344-6E7E-7B84-5600-52B68C6506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2580" y="2071083"/>
            <a:ext cx="7047453" cy="120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09240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Semi inclusive deep inelastic scattering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49A403-9E43-5A3E-EA3C-85CF5AC4F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23" y="2735958"/>
            <a:ext cx="6853685" cy="493900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D3E3000-D355-54AB-5923-4A4625C61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8035" y="2735958"/>
            <a:ext cx="6635858" cy="135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943411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Notebook example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12</a:t>
            </a:fld>
            <a:endParaRPr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F761555-8B76-7095-4A9B-CA50E50E83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4869" y="2476839"/>
            <a:ext cx="7772400" cy="562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32041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49899164917_eed03df6ee_c.jpg" descr="49899164917_eed03df6ee_c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4101" y="3103224"/>
            <a:ext cx="5501411" cy="5501411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The menu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3" name="Text Box 9">
            <a:extLst>
              <a:ext uri="{FF2B5EF4-FFF2-40B4-BE49-F238E27FC236}">
                <a16:creationId xmlns:a16="http://schemas.microsoft.com/office/drawing/2014/main" id="{450E450D-5371-4A46-F385-46A34549BD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5090" y="1697700"/>
            <a:ext cx="10787494" cy="7452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28000" tIns="64000" rIns="128000" bIns="6400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 marL="857250" indent="-857250">
              <a:buClr>
                <a:srgbClr val="B22849"/>
              </a:buClr>
              <a:buSzPct val="45000"/>
              <a:buFont typeface="Wingdings" pitchFamily="2" charset="2"/>
              <a:buChar char="q"/>
            </a:pPr>
            <a:r>
              <a:rPr lang="en-US" altLang="x-none" sz="5689" dirty="0">
                <a:solidFill>
                  <a:srgbClr val="C00000"/>
                </a:solidFill>
                <a:latin typeface="Gill Sans Light" charset="0"/>
              </a:rPr>
              <a:t>What is 3D structure?</a:t>
            </a:r>
          </a:p>
          <a:p>
            <a:pPr marL="857250" indent="-857250">
              <a:buClr>
                <a:srgbClr val="B22849"/>
              </a:buClr>
              <a:buSzPct val="45000"/>
              <a:buFont typeface="Wingdings" pitchFamily="2" charset="2"/>
              <a:buChar char="q"/>
            </a:pPr>
            <a:r>
              <a:rPr lang="en-US" altLang="x-none" sz="5689" dirty="0">
                <a:solidFill>
                  <a:srgbClr val="C00000"/>
                </a:solidFill>
                <a:latin typeface="Gill Sans Light" charset="0"/>
              </a:rPr>
              <a:t>Why to be excited about it?</a:t>
            </a:r>
            <a:endParaRPr lang="en-US" altLang="x-none" sz="2276" dirty="0">
              <a:solidFill>
                <a:srgbClr val="C00000"/>
              </a:solidFill>
              <a:latin typeface="Gill Sans Light" charset="0"/>
            </a:endParaRPr>
          </a:p>
          <a:p>
            <a:pPr marL="857250" indent="-857250">
              <a:buClr>
                <a:srgbClr val="B22849"/>
              </a:buClr>
              <a:buSzPct val="45000"/>
              <a:buFont typeface="Wingdings" pitchFamily="2" charset="2"/>
              <a:buChar char="q"/>
            </a:pPr>
            <a:r>
              <a:rPr lang="en-US" altLang="x-none" sz="5689" dirty="0">
                <a:solidFill>
                  <a:srgbClr val="C00000"/>
                </a:solidFill>
                <a:latin typeface="Gill Sans Light" charset="0"/>
              </a:rPr>
              <a:t>Why the Electron-Ion Collider?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000" dirty="0">
                <a:solidFill>
                  <a:schemeClr val="tx1"/>
                </a:solidFill>
                <a:latin typeface="Helvetica" pitchFamily="2" charset="0"/>
              </a:rPr>
              <a:t>		</a:t>
            </a: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Our group consists of theorists and experimentalists.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I will try to provide useful information for all.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 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000" dirty="0">
                <a:solidFill>
                  <a:schemeClr val="tx1"/>
                </a:solidFill>
                <a:latin typeface="Helvetica" pitchFamily="2" charset="0"/>
              </a:rPr>
              <a:t>     </a:t>
            </a:r>
          </a:p>
          <a:p>
            <a:pPr>
              <a:buClr>
                <a:srgbClr val="B22849"/>
              </a:buClr>
              <a:buSzPct val="45000"/>
            </a:pPr>
            <a:endParaRPr lang="en-US" altLang="x-none" sz="2276" dirty="0">
              <a:solidFill>
                <a:srgbClr val="C00000"/>
              </a:solidFill>
              <a:latin typeface="Gill Sans Light" charset="0"/>
            </a:endParaRP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276" dirty="0">
                <a:latin typeface="Gill Sans Light" charset="0"/>
              </a:rPr>
              <a:t> </a:t>
            </a:r>
            <a:endParaRPr lang="en-US" altLang="x-none" sz="2400" dirty="0">
              <a:solidFill>
                <a:schemeClr val="tx1"/>
              </a:solidFill>
              <a:latin typeface="Helvetica" pitchFamily="2" charset="0"/>
            </a:endParaRP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endParaRPr lang="en-US" altLang="x-none" sz="2400" dirty="0">
              <a:solidFill>
                <a:schemeClr val="tx1"/>
              </a:solidFill>
              <a:latin typeface="Helvetica" pitchFamily="2" charset="0"/>
            </a:endParaRP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endParaRPr lang="en-US" altLang="x-none" sz="2276" dirty="0">
              <a:latin typeface="Gill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24865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49899164917_eed03df6ee_c.jpg" descr="49899164917_eed03df6ee_c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4101" y="3103224"/>
            <a:ext cx="5501411" cy="5501411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The plan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sp>
        <p:nvSpPr>
          <p:cNvPr id="3" name="Text Box 9">
            <a:extLst>
              <a:ext uri="{FF2B5EF4-FFF2-40B4-BE49-F238E27FC236}">
                <a16:creationId xmlns:a16="http://schemas.microsoft.com/office/drawing/2014/main" id="{450E450D-5371-4A46-F385-46A34549BD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5090" y="1697700"/>
            <a:ext cx="9268177" cy="7452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28000" tIns="64000" rIns="128000" bIns="6400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 marL="857250" indent="-857250">
              <a:buClr>
                <a:srgbClr val="B22849"/>
              </a:buClr>
              <a:buSzPct val="45000"/>
              <a:buFont typeface="Wingdings" pitchFamily="2" charset="2"/>
              <a:buChar char="q"/>
            </a:pPr>
            <a:r>
              <a:rPr lang="en-US" altLang="x-none" sz="5689" dirty="0">
                <a:solidFill>
                  <a:srgbClr val="C00000"/>
                </a:solidFill>
                <a:latin typeface="Gill Sans Light" charset="0"/>
              </a:rPr>
              <a:t>Lecture I: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276" dirty="0">
                <a:solidFill>
                  <a:srgbClr val="DD4814"/>
                </a:solidFill>
                <a:latin typeface="Arial" charset="0"/>
              </a:rPr>
              <a:t>     </a:t>
            </a: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Structure of the nucleon</a:t>
            </a:r>
          </a:p>
          <a:p>
            <a:pPr>
              <a:buClr>
                <a:srgbClr val="DD4814"/>
              </a:buClr>
              <a:buSzPct val="45000"/>
            </a:pP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	     Transverse Momentum Dependent distributions (TMDs)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     Semi Inclusive Deep Inelastic Scattering (SIDIS)</a:t>
            </a:r>
          </a:p>
          <a:p>
            <a:pPr>
              <a:buClr>
                <a:srgbClr val="DD4814"/>
              </a:buClr>
              <a:buSzPct val="45000"/>
            </a:pP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     Calculations of SIDIS structure functions in google </a:t>
            </a:r>
            <a:r>
              <a:rPr lang="en-US" altLang="x-none" sz="2400" dirty="0" err="1">
                <a:solidFill>
                  <a:schemeClr val="tx1"/>
                </a:solidFill>
                <a:latin typeface="Helvetica" pitchFamily="2" charset="0"/>
              </a:rPr>
              <a:t>colab</a:t>
            </a:r>
            <a:endParaRPr lang="en-US" altLang="x-none" sz="2276" dirty="0">
              <a:latin typeface="Gill Sans Light" charset="0"/>
            </a:endParaRPr>
          </a:p>
          <a:p>
            <a:pPr marL="857250" indent="-857250">
              <a:buClr>
                <a:srgbClr val="B22849"/>
              </a:buClr>
              <a:buSzPct val="45000"/>
              <a:buFont typeface="Wingdings" pitchFamily="2" charset="2"/>
              <a:buChar char="q"/>
            </a:pPr>
            <a:r>
              <a:rPr lang="en-US" altLang="x-none" sz="5689" dirty="0">
                <a:solidFill>
                  <a:srgbClr val="C00000"/>
                </a:solidFill>
                <a:latin typeface="Gill Sans Light" charset="0"/>
              </a:rPr>
              <a:t>Lecture II:</a:t>
            </a:r>
            <a:endParaRPr lang="en-US" altLang="x-none" sz="2276" dirty="0">
              <a:solidFill>
                <a:srgbClr val="C00000"/>
              </a:solidFill>
              <a:latin typeface="Gill Sans Light" charset="0"/>
            </a:endParaRP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276" dirty="0">
                <a:latin typeface="Gill Sans Light" charset="0"/>
              </a:rPr>
              <a:t>     </a:t>
            </a: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Solution of TMD evolution equations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     Collins-Soper-</a:t>
            </a:r>
            <a:r>
              <a:rPr lang="en-US" altLang="x-none" sz="2400" dirty="0" err="1">
                <a:solidFill>
                  <a:schemeClr val="tx1"/>
                </a:solidFill>
                <a:latin typeface="Helvetica" pitchFamily="2" charset="0"/>
              </a:rPr>
              <a:t>Sterman</a:t>
            </a: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 (CSS) formalism</a:t>
            </a:r>
          </a:p>
          <a:p>
            <a:pPr marL="857250" indent="-857250">
              <a:buClr>
                <a:srgbClr val="B22849"/>
              </a:buClr>
              <a:buSzPct val="45000"/>
              <a:buFont typeface="Wingdings" pitchFamily="2" charset="2"/>
              <a:buChar char="q"/>
            </a:pPr>
            <a:r>
              <a:rPr lang="en-US" altLang="x-none" sz="5689" dirty="0">
                <a:solidFill>
                  <a:schemeClr val="accent5">
                    <a:lumMod val="40000"/>
                    <a:lumOff val="60000"/>
                  </a:schemeClr>
                </a:solidFill>
                <a:latin typeface="Gill Sans Light" charset="0"/>
              </a:rPr>
              <a:t>Lecture III: Giuseppe </a:t>
            </a:r>
            <a:r>
              <a:rPr lang="en-US" altLang="x-none" sz="5689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Gill Sans Light" charset="0"/>
              </a:rPr>
              <a:t>Bozzi</a:t>
            </a:r>
            <a:endParaRPr lang="en-US" altLang="x-none" sz="2276" dirty="0">
              <a:solidFill>
                <a:schemeClr val="accent5">
                  <a:lumMod val="40000"/>
                  <a:lumOff val="60000"/>
                </a:schemeClr>
              </a:solidFill>
              <a:latin typeface="Gill Sans Light" charset="0"/>
            </a:endParaRP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276" dirty="0">
                <a:latin typeface="Gill Sans Light" charset="0"/>
              </a:rPr>
              <a:t>     </a:t>
            </a: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Phenomenology of unpolarized TMDs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endParaRPr lang="en-US" altLang="x-none" sz="2400" dirty="0">
              <a:solidFill>
                <a:schemeClr val="tx1"/>
              </a:solidFill>
              <a:latin typeface="Helvetica" pitchFamily="2" charset="0"/>
            </a:endParaRP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endParaRPr lang="en-US" altLang="x-none" sz="2276" dirty="0">
              <a:latin typeface="Gill Sans Light" charset="0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material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A29115-E170-305D-05E4-444962B82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551" y="2142206"/>
            <a:ext cx="5783302" cy="74340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ADDA94-941E-EAC6-48C1-63FB6ED70274}"/>
              </a:ext>
            </a:extLst>
          </p:cNvPr>
          <p:cNvSpPr txBox="1"/>
          <p:nvPr/>
        </p:nvSpPr>
        <p:spPr>
          <a:xfrm>
            <a:off x="303551" y="1696302"/>
            <a:ext cx="8671810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inspirehep.net</a:t>
            </a:r>
            <a:r>
              <a:rPr lang="en-US" dirty="0"/>
              <a:t>/literature/2650019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4E1174-B03B-9D9E-6D45-6B57CA2497DB}"/>
              </a:ext>
            </a:extLst>
          </p:cNvPr>
          <p:cNvSpPr txBox="1"/>
          <p:nvPr/>
        </p:nvSpPr>
        <p:spPr>
          <a:xfrm>
            <a:off x="8364902" y="1696302"/>
            <a:ext cx="8671810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prokudin</a:t>
            </a:r>
            <a:r>
              <a:rPr lang="en-US" dirty="0"/>
              <a:t>/CFNS24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9E35D378-08F9-6CA6-60FA-F888D5963F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902" y="2419037"/>
            <a:ext cx="7772400" cy="46079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8AC7C43-3479-2988-47E4-FADADFD7243F}"/>
              </a:ext>
            </a:extLst>
          </p:cNvPr>
          <p:cNvSpPr txBox="1"/>
          <p:nvPr/>
        </p:nvSpPr>
        <p:spPr>
          <a:xfrm>
            <a:off x="8364902" y="7289213"/>
            <a:ext cx="8671810" cy="1077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3200" dirty="0"/>
              <a:t>Clone the repository, or download files from </a:t>
            </a:r>
            <a:r>
              <a:rPr lang="en-US" sz="3200" dirty="0" err="1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60339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DA868-1787-6D2A-C396-187A93F9B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Tmd</a:t>
            </a:r>
            <a:r>
              <a:rPr lang="en-US" dirty="0"/>
              <a:t> table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F865E3-17D0-FE42-D30D-33E52CB225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310" y="1728774"/>
            <a:ext cx="12806940" cy="7300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15496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Transverse momentum dependent distributions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7C7586-92BE-5080-A8BF-723DF6E50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308" y="1697700"/>
            <a:ext cx="10984695" cy="3340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ED3ABBE-7633-90FE-F2C5-5FDB66C0F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2314" y="2161291"/>
            <a:ext cx="3249203" cy="10016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3B1E79-CE45-DAB4-049C-B35587B76A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92" y="5096656"/>
            <a:ext cx="8338184" cy="24756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6BC775A-6E7B-5D59-0985-31C31B2AE7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9076" y="5171606"/>
            <a:ext cx="8124231" cy="4497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58336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Transverse momentum dependent distributions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4440342-4F62-0FC3-D551-A8DFF60BB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2509" y="2962275"/>
            <a:ext cx="14366592" cy="3829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5964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Semi inclusive deep inelastic scattering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676911-633C-2551-3EA8-4E467BFAE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728" y="1697700"/>
            <a:ext cx="10058400" cy="71724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2D25FA-2BBA-1A55-3579-984DA3A334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7623" y="8643601"/>
            <a:ext cx="6504705" cy="94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22739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Semi inclusive deep inelastic scattering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A25A47-0732-7F8B-F7D6-5ABB49BD9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23" y="1697700"/>
            <a:ext cx="10866526" cy="33999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EEC3339-812C-29E0-9682-FBC334375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23" y="6321356"/>
            <a:ext cx="9874994" cy="114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792675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32" normalizeH="0" baseline="0">
            <a:ln>
              <a:noFill/>
            </a:ln>
            <a:solidFill>
              <a:srgbClr val="5C5C5C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32" normalizeH="0" baseline="0">
            <a:ln>
              <a:noFill/>
            </a:ln>
            <a:solidFill>
              <a:srgbClr val="5C5C5C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Metadata/LabelInfo.xml><?xml version="1.0" encoding="utf-8"?>
<clbl:labelList xmlns:clbl="http://schemas.microsoft.com/office/2020/mipLabelMetadata">
  <clbl:label id="{7cf48d45-3ddb-4389-a9c1-c115526eb52e}" enabled="0" method="" siteId="{7cf48d45-3ddb-4389-a9c1-c115526eb52e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11379</TotalTime>
  <Words>190</Words>
  <Application>Microsoft Macintosh PowerPoint</Application>
  <PresentationFormat>Custom</PresentationFormat>
  <Paragraphs>44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Arial</vt:lpstr>
      <vt:lpstr>DIN Alternate Bold</vt:lpstr>
      <vt:lpstr>DIN Condensed Bold</vt:lpstr>
      <vt:lpstr>Gill Sans Light</vt:lpstr>
      <vt:lpstr>Helvetica</vt:lpstr>
      <vt:lpstr>Helvetica Neue</vt:lpstr>
      <vt:lpstr>Optima</vt:lpstr>
      <vt:lpstr>Wingdings</vt:lpstr>
      <vt:lpstr>Zapf Dingbats</vt:lpstr>
      <vt:lpstr>New_Template9</vt:lpstr>
      <vt:lpstr>3D structure of the nucleon in  the momentum space and     the Electron-Ion Collider</vt:lpstr>
      <vt:lpstr>The menu</vt:lpstr>
      <vt:lpstr>The plan</vt:lpstr>
      <vt:lpstr>material</vt:lpstr>
      <vt:lpstr>Tmd table</vt:lpstr>
      <vt:lpstr>Transverse momentum dependent distributions</vt:lpstr>
      <vt:lpstr>Transverse momentum dependent distributions</vt:lpstr>
      <vt:lpstr>Semi inclusive deep inelastic scattering</vt:lpstr>
      <vt:lpstr>Semi inclusive deep inelastic scattering</vt:lpstr>
      <vt:lpstr>Semi inclusive deep inelastic scattering</vt:lpstr>
      <vt:lpstr>Semi inclusive deep inelastic scattering</vt:lpstr>
      <vt:lpstr>Notebook 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2023 CFNS-CTEQ Summer   School</dc:title>
  <cp:lastModifiedBy>Prokudin, Alexey</cp:lastModifiedBy>
  <cp:revision>14</cp:revision>
  <dcterms:modified xsi:type="dcterms:W3CDTF">2024-05-31T14:40:09Z</dcterms:modified>
</cp:coreProperties>
</file>

<file path=docProps/thumbnail.jpeg>
</file>